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57" r:id="rId24"/>
    <p:sldId id="258" r:id="rId25"/>
    <p:sldId id="259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BC549-DB00-434A-8962-4AA4648BC867}" type="datetimeFigureOut">
              <a:rPr lang="en-US" smtClean="0"/>
              <a:t>27-Apr-20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BF1B3-60C1-4658-A168-7B277DD42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141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Diphtheria, Pertussis and Tetanus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Kalyan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35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/>
              <a:t>Antibiotics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Procaine penicillin: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3- 6 lakhs IM 12</a:t>
            </a:r>
            <a:r>
              <a:rPr lang="en-US" baseline="30000"/>
              <a:t>th</a:t>
            </a:r>
            <a:r>
              <a:rPr lang="en-US"/>
              <a:t> Hrly 14 days (or)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Erythromycin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25 – 30 mg/kg /day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4909273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/>
              <a:t>Management of complications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90000"/>
              </a:lnSpc>
              <a:spcBef>
                <a:spcPts val="700"/>
              </a:spcBef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Myocarditis; Restriction of fluids and salts</a:t>
            </a:r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                        Bed rest </a:t>
            </a:r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                       Diuretics . Digoxin</a:t>
            </a:r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Respiratory obstruction :</a:t>
            </a:r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                       Huminified oxygen</a:t>
            </a:r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                       Tracheostomy</a:t>
            </a:r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Neurological complications</a:t>
            </a:r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                      NG feeds</a:t>
            </a:r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                      Ventilator support</a:t>
            </a:r>
          </a:p>
        </p:txBody>
      </p:sp>
    </p:spTree>
    <p:extLst>
      <p:ext uri="{BB962C8B-B14F-4D97-AF65-F5344CB8AC3E}">
        <p14:creationId xmlns:p14="http://schemas.microsoft.com/office/powerpoint/2010/main" val="2425750148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69875"/>
            <a:ext cx="8229600" cy="1425575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spcBef>
                <a:spcPts val="700"/>
              </a:spcBef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Prevention: Isolation of the case</a:t>
            </a:r>
          </a:p>
          <a:p>
            <a:pPr marL="338138" indent="-338138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                      Disinfection  of articles </a:t>
            </a:r>
          </a:p>
          <a:p>
            <a:pPr marL="338138" indent="-338138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                      Chemoprophylaxis of close contacts</a:t>
            </a:r>
          </a:p>
          <a:p>
            <a:pPr marL="338138" indent="-338138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                      Erythromycin</a:t>
            </a:r>
          </a:p>
          <a:p>
            <a:pPr marL="338138" indent="-338138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                                  40 -50 mg/kg /day for 7 days</a:t>
            </a:r>
          </a:p>
          <a:p>
            <a:pPr marL="338138" indent="-338138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                      Benzathene penicillin </a:t>
            </a:r>
          </a:p>
          <a:p>
            <a:pPr marL="338138" indent="-338138"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                                   6 – 12 lakhs IM Single dose</a:t>
            </a:r>
          </a:p>
          <a:p>
            <a:pPr marL="338138" indent="-338138">
              <a:spcBef>
                <a:spcPts val="700"/>
              </a:spcBef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Active Immunization</a:t>
            </a:r>
          </a:p>
        </p:txBody>
      </p:sp>
    </p:spTree>
    <p:extLst>
      <p:ext uri="{BB962C8B-B14F-4D97-AF65-F5344CB8AC3E}">
        <p14:creationId xmlns:p14="http://schemas.microsoft.com/office/powerpoint/2010/main" val="128904836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12863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4000"/>
              <a:t>Whooping cough </a:t>
            </a:r>
            <a:br>
              <a:rPr lang="en-US" sz="4000"/>
            </a:br>
            <a:r>
              <a:rPr lang="en-US" sz="4000"/>
              <a:t>Pertussis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Epidemiology: 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  Age incidence : &lt; 4 yr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  Mode of infection- Droplet infection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  Organism:  Non motile Gm Negative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                     bacilllus- Bordetella pertussis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95992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/>
              <a:t>Clinical features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89525"/>
          </a:xfrm>
          <a:ln/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Incubation period: 7 -14 days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Clinical stage 1: Catarrhal stage: Lasts for 7 – 10 days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Most infectuous period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Clinical features :Cough Which become paroxysmal in the later part of this phase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Coryza 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With little naso pharyngeal secretions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65078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69875"/>
            <a:ext cx="8229600" cy="1425575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87925"/>
          </a:xfrm>
          <a:ln/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Clinical stage 2 : Paroxysmal Phase: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Laasts for 2- 4 weeks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Severe cough in explossive manner ending with whoop, paroxysms of cough are precipitated by cold air, food , cold liquids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Child appear choked,unable to breathe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Anxious with  suffused face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1753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69875"/>
            <a:ext cx="8229600" cy="1425575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229600" cy="4525963"/>
          </a:xfrm>
          <a:ln/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Clinical Stage 3: Convalesent phase: 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Lasts for 2- 4 weeks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Frequency  and severity of paroxysms decreases gradually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2498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/>
              <a:t>Complications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51388"/>
          </a:xfrm>
          <a:ln/>
        </p:spPr>
        <p:txBody>
          <a:bodyPr/>
          <a:lstStyle/>
          <a:p>
            <a:pPr marL="338138" indent="-338138">
              <a:lnSpc>
                <a:spcPct val="90000"/>
              </a:lnSpc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Respiratory: Atelectasis, pneumonia,</a:t>
            </a:r>
          </a:p>
          <a:p>
            <a:pPr marL="338138" indent="-338138">
              <a:lnSpc>
                <a:spcPct val="90000"/>
              </a:lnSpc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               Bronchiectasis,</a:t>
            </a:r>
          </a:p>
          <a:p>
            <a:pPr marL="338138" indent="-338138">
              <a:lnSpc>
                <a:spcPct val="90000"/>
              </a:lnSpc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                Pneumothorax, </a:t>
            </a:r>
          </a:p>
          <a:p>
            <a:pPr marL="338138" indent="-338138">
              <a:lnSpc>
                <a:spcPct val="90000"/>
              </a:lnSpc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               Subcutaneous emphysema,</a:t>
            </a:r>
          </a:p>
          <a:p>
            <a:pPr marL="338138" indent="-338138">
              <a:lnSpc>
                <a:spcPct val="90000"/>
              </a:lnSpc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              Accentuation of dormant TB focus</a:t>
            </a:r>
          </a:p>
          <a:p>
            <a:pPr marL="338138" indent="-338138">
              <a:lnSpc>
                <a:spcPct val="90000"/>
              </a:lnSpc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*Neurological: Convulsions</a:t>
            </a:r>
          </a:p>
          <a:p>
            <a:pPr marL="338138" indent="-338138">
              <a:lnSpc>
                <a:spcPct val="90000"/>
              </a:lnSpc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               Encephalopathy</a:t>
            </a:r>
          </a:p>
          <a:p>
            <a:pPr marL="338138" indent="-338138">
              <a:lnSpc>
                <a:spcPct val="90000"/>
              </a:lnSpc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               Focal intracranial Hemorrhages</a:t>
            </a:r>
          </a:p>
        </p:txBody>
      </p:sp>
    </p:spTree>
    <p:extLst>
      <p:ext uri="{BB962C8B-B14F-4D97-AF65-F5344CB8AC3E}">
        <p14:creationId xmlns:p14="http://schemas.microsoft.com/office/powerpoint/2010/main" val="71850415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69875"/>
            <a:ext cx="8229600" cy="1425575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2332038"/>
            <a:ext cx="8229600" cy="4525962"/>
          </a:xfrm>
          <a:ln/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GIT; Hernia 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        Rectal Prolapse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Hemorrhagic: Subconjuctival hemorrhage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Malnutrition</a:t>
            </a:r>
          </a:p>
        </p:txBody>
      </p:sp>
    </p:spTree>
    <p:extLst>
      <p:ext uri="{BB962C8B-B14F-4D97-AF65-F5344CB8AC3E}">
        <p14:creationId xmlns:p14="http://schemas.microsoft.com/office/powerpoint/2010/main" val="187745118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/>
              <a:t>Diagnosis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TLC Elevated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Rapid diagnosis by fluoresent antibody staining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Isolation of organism in cultures</a:t>
            </a:r>
          </a:p>
        </p:txBody>
      </p:sp>
    </p:spTree>
    <p:extLst>
      <p:ext uri="{BB962C8B-B14F-4D97-AF65-F5344CB8AC3E}">
        <p14:creationId xmlns:p14="http://schemas.microsoft.com/office/powerpoint/2010/main" val="517523525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/>
              <a:t>Diphtheria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 w="2844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Epidemiology :             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u="sng"/>
              <a:t>Organism:</a:t>
            </a:r>
            <a:r>
              <a:rPr lang="en-US"/>
              <a:t> Gram Positive bacillus, Corynebacterium diphtheriae.      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u="sng"/>
              <a:t>Source of infection</a:t>
            </a:r>
            <a:r>
              <a:rPr lang="en-US"/>
              <a:t>: Secretions and discharge from infected person or carrier.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u="sng"/>
              <a:t>Portal of entry:</a:t>
            </a:r>
            <a:r>
              <a:rPr lang="en-US"/>
              <a:t> RT, Skin, Conjunctiva</a:t>
            </a:r>
          </a:p>
        </p:txBody>
      </p:sp>
    </p:spTree>
    <p:extLst>
      <p:ext uri="{BB962C8B-B14F-4D97-AF65-F5344CB8AC3E}">
        <p14:creationId xmlns:p14="http://schemas.microsoft.com/office/powerpoint/2010/main" val="57373928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/>
              <a:t>Differential diagnosis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FB in air passages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TB hilar lynphadenitis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Bronchiolitis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Adenovirus infection of RT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829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/>
              <a:t>Traetment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Erythromycin 40- 50 mg/kg/day for 14 days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Bronchodilator therapy by nebulisation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Betamethasone in life thretening states - O.75mg/kg/day</a:t>
            </a:r>
          </a:p>
        </p:txBody>
      </p:sp>
    </p:spTree>
    <p:extLst>
      <p:ext uri="{BB962C8B-B14F-4D97-AF65-F5344CB8AC3E}">
        <p14:creationId xmlns:p14="http://schemas.microsoft.com/office/powerpoint/2010/main" val="415914026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/>
              <a:t>Prevention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Active immunisation: Primary  at 6.10,14 weeks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booster after 1 year of age.</a:t>
            </a:r>
          </a:p>
        </p:txBody>
      </p:sp>
    </p:spTree>
    <p:extLst>
      <p:ext uri="{BB962C8B-B14F-4D97-AF65-F5344CB8AC3E}">
        <p14:creationId xmlns:p14="http://schemas.microsoft.com/office/powerpoint/2010/main" val="230696763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Tetanus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 60% of </a:t>
            </a:r>
            <a:r>
              <a:rPr lang="en-US" dirty="0" smtClean="0"/>
              <a:t>tetanus deaths </a:t>
            </a:r>
            <a:r>
              <a:rPr lang="en-US" dirty="0"/>
              <a:t>occur in neonates and children under the age of </a:t>
            </a:r>
            <a:r>
              <a:rPr lang="en-US" dirty="0" smtClean="0"/>
              <a:t>5.</a:t>
            </a:r>
          </a:p>
          <a:p>
            <a:r>
              <a:rPr lang="en-US" dirty="0" smtClean="0"/>
              <a:t>The </a:t>
            </a:r>
            <a:r>
              <a:rPr lang="en-US" dirty="0"/>
              <a:t>World Health Organization has repeatedly </a:t>
            </a:r>
            <a:r>
              <a:rPr lang="en-US" dirty="0" smtClean="0"/>
              <a:t>failed to </a:t>
            </a:r>
            <a:r>
              <a:rPr lang="en-US" dirty="0"/>
              <a:t>meet its deadlines for tetanus elimination and the </a:t>
            </a:r>
            <a:r>
              <a:rPr lang="en-US" dirty="0" smtClean="0"/>
              <a:t>disease remains </a:t>
            </a:r>
            <a:r>
              <a:rPr lang="en-US" dirty="0"/>
              <a:t>an important global health </a:t>
            </a:r>
            <a:r>
              <a:rPr lang="en-US" dirty="0" smtClean="0"/>
              <a:t>concern.</a:t>
            </a:r>
          </a:p>
          <a:p>
            <a:r>
              <a:rPr lang="en-US" dirty="0"/>
              <a:t>The causative agent of tetanus, </a:t>
            </a:r>
            <a:r>
              <a:rPr lang="en-US" i="1" dirty="0"/>
              <a:t>Clostridium </a:t>
            </a:r>
            <a:r>
              <a:rPr lang="en-US" i="1" dirty="0" err="1"/>
              <a:t>tetani</a:t>
            </a:r>
            <a:r>
              <a:rPr lang="en-US" i="1" dirty="0"/>
              <a:t> </a:t>
            </a:r>
            <a:r>
              <a:rPr lang="en-US" dirty="0"/>
              <a:t>is a </a:t>
            </a:r>
            <a:r>
              <a:rPr lang="en-US" dirty="0" smtClean="0"/>
              <a:t>ubiquitous organism</a:t>
            </a:r>
            <a:r>
              <a:rPr lang="en-US" dirty="0"/>
              <a:t>, present in the soil and in human and </a:t>
            </a:r>
            <a:r>
              <a:rPr lang="en-US" dirty="0" smtClean="0"/>
              <a:t>animal </a:t>
            </a:r>
            <a:r>
              <a:rPr lang="en-US" dirty="0" err="1" smtClean="0"/>
              <a:t>faeces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082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Neonatal tetanus usually arises from contamination </a:t>
            </a:r>
            <a:r>
              <a:rPr lang="en-US" dirty="0" smtClean="0"/>
              <a:t>of the </a:t>
            </a:r>
            <a:r>
              <a:rPr lang="en-US" dirty="0"/>
              <a:t>umbilical stump</a:t>
            </a:r>
            <a:r>
              <a:rPr lang="en-US" dirty="0" smtClean="0"/>
              <a:t>.</a:t>
            </a:r>
          </a:p>
          <a:p>
            <a:r>
              <a:rPr lang="en-US" dirty="0"/>
              <a:t>Even after maternal immunization, the infant is </a:t>
            </a:r>
            <a:r>
              <a:rPr lang="en-US" dirty="0" smtClean="0"/>
              <a:t>still at </a:t>
            </a:r>
            <a:r>
              <a:rPr lang="en-US" dirty="0"/>
              <a:t>risk in many countries, as malaria and HIV reduce </a:t>
            </a:r>
            <a:r>
              <a:rPr lang="en-US" dirty="0" smtClean="0"/>
              <a:t>placental transfer </a:t>
            </a:r>
            <a:r>
              <a:rPr lang="en-US" dirty="0"/>
              <a:t>of protective antibody.</a:t>
            </a:r>
          </a:p>
        </p:txBody>
      </p:sp>
    </p:spTree>
    <p:extLst>
      <p:ext uri="{BB962C8B-B14F-4D97-AF65-F5344CB8AC3E}">
        <p14:creationId xmlns:p14="http://schemas.microsoft.com/office/powerpoint/2010/main" val="310164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Clinical manifestation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/>
              <a:t>Tetanus is most often generalized but may also be localized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Incubation period -2 to 14 days</a:t>
            </a:r>
          </a:p>
          <a:p>
            <a:r>
              <a:rPr lang="en-US" dirty="0"/>
              <a:t>In generalized tetanus the presenting symptom in </a:t>
            </a:r>
            <a:r>
              <a:rPr lang="en-US" dirty="0" smtClean="0"/>
              <a:t>about half </a:t>
            </a:r>
            <a:r>
              <a:rPr lang="en-US" dirty="0"/>
              <a:t>of cases is </a:t>
            </a:r>
            <a:r>
              <a:rPr lang="en-US" dirty="0" err="1"/>
              <a:t>trismus</a:t>
            </a:r>
            <a:r>
              <a:rPr lang="en-US" dirty="0"/>
              <a:t> (masseter muscle spasm, or lockjaw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Tetanus </a:t>
            </a:r>
            <a:r>
              <a:rPr lang="en-US" dirty="0"/>
              <a:t>toxin does not </a:t>
            </a:r>
            <a:r>
              <a:rPr lang="en-US" dirty="0" smtClean="0"/>
              <a:t>affect sensory </a:t>
            </a:r>
            <a:r>
              <a:rPr lang="en-US" dirty="0"/>
              <a:t>nerves or cortical function, the patient unfortunately </a:t>
            </a:r>
            <a:r>
              <a:rPr lang="en-US" dirty="0" smtClean="0"/>
              <a:t>remains conscious</a:t>
            </a:r>
            <a:r>
              <a:rPr lang="en-US" dirty="0"/>
              <a:t>, in extreme pain, and in fearful anticipation of the next </a:t>
            </a:r>
            <a:r>
              <a:rPr lang="en-US" dirty="0" smtClean="0"/>
              <a:t>tetanic seizure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0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Neonatal tetanus, the infantile form of generalized tetanus, </a:t>
            </a:r>
            <a:r>
              <a:rPr lang="en-US" dirty="0" smtClean="0"/>
              <a:t>typically manifests </a:t>
            </a:r>
            <a:r>
              <a:rPr lang="en-US" dirty="0"/>
              <a:t>within 3-12 days of birth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Localized </a:t>
            </a:r>
            <a:r>
              <a:rPr lang="en-US" b="1" dirty="0"/>
              <a:t>tetanus </a:t>
            </a:r>
            <a:r>
              <a:rPr lang="en-US" dirty="0"/>
              <a:t>results in painful spasms of the muscles adjacent </a:t>
            </a:r>
            <a:r>
              <a:rPr lang="en-US" dirty="0" smtClean="0"/>
              <a:t>to the </a:t>
            </a:r>
            <a:r>
              <a:rPr lang="en-US" dirty="0"/>
              <a:t>wound site and may precede generalized tetanus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Results </a:t>
            </a:r>
            <a:r>
              <a:rPr lang="en-US" dirty="0"/>
              <a:t>of routine laboratory studies are usually normal.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59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Surgical wound excision and </a:t>
            </a:r>
            <a:r>
              <a:rPr lang="en-US" dirty="0" smtClean="0"/>
              <a:t>debridement.</a:t>
            </a:r>
          </a:p>
          <a:p>
            <a:r>
              <a:rPr lang="en-US" dirty="0"/>
              <a:t>Surgery should </a:t>
            </a:r>
            <a:r>
              <a:rPr lang="en-US" dirty="0" smtClean="0"/>
              <a:t>be performed </a:t>
            </a:r>
            <a:r>
              <a:rPr lang="en-US" dirty="0"/>
              <a:t>promptly after administration of human tetanus </a:t>
            </a:r>
            <a:r>
              <a:rPr lang="en-US" dirty="0" smtClean="0"/>
              <a:t>immunoglobulin (TIG</a:t>
            </a:r>
            <a:r>
              <a:rPr lang="en-US" dirty="0"/>
              <a:t>) and antibiotics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Single </a:t>
            </a:r>
            <a:r>
              <a:rPr lang="en-US" dirty="0"/>
              <a:t>intramuscular injection of 500 units of TIG </a:t>
            </a:r>
            <a:r>
              <a:rPr lang="en-US" dirty="0" smtClean="0"/>
              <a:t>to neutralize </a:t>
            </a:r>
            <a:r>
              <a:rPr lang="en-US" dirty="0"/>
              <a:t>systemic tetanus toxin, but total doses as high as 3,000-6,000 </a:t>
            </a:r>
            <a:r>
              <a:rPr lang="en-US" dirty="0" smtClean="0"/>
              <a:t>U are </a:t>
            </a:r>
            <a:r>
              <a:rPr lang="en-US" dirty="0"/>
              <a:t>also recommended</a:t>
            </a:r>
            <a:r>
              <a:rPr lang="en-US" dirty="0" smtClean="0"/>
              <a:t>.</a:t>
            </a:r>
          </a:p>
          <a:p>
            <a:r>
              <a:rPr lang="en-US" dirty="0"/>
              <a:t>Oral (or intravenous) metronidazole (30 mg/kg/day, given at 6 </a:t>
            </a:r>
            <a:r>
              <a:rPr lang="en-US" dirty="0" err="1" smtClean="0"/>
              <a:t>hr</a:t>
            </a:r>
            <a:r>
              <a:rPr lang="en-US" dirty="0" smtClean="0"/>
              <a:t> intervals</a:t>
            </a:r>
            <a:r>
              <a:rPr lang="en-US" dirty="0"/>
              <a:t>; maximum dose, 4 g/day) decreases the number of </a:t>
            </a:r>
            <a:r>
              <a:rPr lang="en-US" dirty="0" smtClean="0"/>
              <a:t>vegetative forms </a:t>
            </a:r>
            <a:r>
              <a:rPr lang="en-US" dirty="0"/>
              <a:t>of C. </a:t>
            </a:r>
            <a:r>
              <a:rPr lang="en-US" dirty="0" err="1"/>
              <a:t>tetani</a:t>
            </a:r>
            <a:r>
              <a:rPr lang="en-US" dirty="0"/>
              <a:t> and is currently considered the antibiotic of choice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Diazepam provides both relaxation and seizure control.</a:t>
            </a:r>
          </a:p>
          <a:p>
            <a:r>
              <a:rPr lang="en-US" dirty="0"/>
              <a:t>The initial dose of 0.1-0.2 mg/kg every 3-6 </a:t>
            </a:r>
            <a:r>
              <a:rPr lang="en-US" dirty="0" err="1"/>
              <a:t>hr</a:t>
            </a:r>
            <a:r>
              <a:rPr lang="en-US" dirty="0"/>
              <a:t> </a:t>
            </a:r>
            <a:r>
              <a:rPr lang="en-US" dirty="0" smtClean="0"/>
              <a:t>intravenously.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68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</a:t>
            </a:r>
          </a:p>
          <a:p>
            <a:pPr marL="0" indent="0">
              <a:buNone/>
            </a:pPr>
            <a:r>
              <a:rPr lang="en-US" sz="8000" dirty="0" smtClean="0"/>
              <a:t>    </a:t>
            </a:r>
          </a:p>
          <a:p>
            <a:pPr marL="0" indent="0">
              <a:buNone/>
            </a:pPr>
            <a:r>
              <a:rPr lang="en-US" sz="8000"/>
              <a:t> </a:t>
            </a:r>
            <a:r>
              <a:rPr lang="en-US" sz="8000" smtClean="0"/>
              <a:t>       Thank </a:t>
            </a:r>
            <a:r>
              <a:rPr lang="en-US" sz="8000" dirty="0" smtClean="0"/>
              <a:t>you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03184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/>
              <a:t>Pathology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0" y="1752600"/>
            <a:ext cx="9144000" cy="4525963"/>
          </a:xfrm>
          <a:ln/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u="sng"/>
              <a:t>Exotoxin :</a:t>
            </a:r>
            <a:r>
              <a:rPr lang="en-US"/>
              <a:t> A and B.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u="sng"/>
              <a:t>Local lesions:</a:t>
            </a:r>
            <a:r>
              <a:rPr lang="en-US"/>
              <a:t> Pseudo-membrane formation. 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u="sng"/>
              <a:t>Systemi Effects:</a:t>
            </a:r>
            <a:r>
              <a:rPr lang="en-US"/>
              <a:t> CVS    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                           CNS  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                              Renal system.</a:t>
            </a:r>
          </a:p>
        </p:txBody>
      </p:sp>
    </p:spTree>
    <p:extLst>
      <p:ext uri="{BB962C8B-B14F-4D97-AF65-F5344CB8AC3E}">
        <p14:creationId xmlns:p14="http://schemas.microsoft.com/office/powerpoint/2010/main" val="83273981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/>
              <a:t>Clinical features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IN"/>
              <a:t>Incubation period: 2-5 days.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IN"/>
              <a:t>Constitutional symptoms: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IN"/>
              <a:t>Local manifestations:     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IN"/>
              <a:t>                 1. Nasal diphtheria; 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IN"/>
              <a:t>                 2.Faucial diphtheria:      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IN"/>
              <a:t>                 3.Laryngotracheal diphtheria: 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IN"/>
              <a:t>                 4.Unusual sites;</a:t>
            </a:r>
          </a:p>
        </p:txBody>
      </p:sp>
    </p:spTree>
    <p:extLst>
      <p:ext uri="{BB962C8B-B14F-4D97-AF65-F5344CB8AC3E}">
        <p14:creationId xmlns:p14="http://schemas.microsoft.com/office/powerpoint/2010/main" val="225236647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/>
              <a:t>Complications 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Myocarditis: End of 1</a:t>
            </a:r>
            <a:r>
              <a:rPr lang="en-US" baseline="30000"/>
              <a:t>st</a:t>
            </a:r>
            <a:r>
              <a:rPr lang="en-US"/>
              <a:t> week, abdominal pain, vomiting, dyspnea, systemic venous congestion, tachycardia,extrasystoles, thready pulse, soft mufled1st heart sound.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Neurological complications;   palatal palsy, loss of accommodation, polyneuritis.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Renal: oliguria,proteinuria</a:t>
            </a:r>
          </a:p>
        </p:txBody>
      </p:sp>
    </p:spTree>
    <p:extLst>
      <p:ext uri="{BB962C8B-B14F-4D97-AF65-F5344CB8AC3E}">
        <p14:creationId xmlns:p14="http://schemas.microsoft.com/office/powerpoint/2010/main" val="371371176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/>
              <a:t>Diagnosis 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Clinical examination,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Demonstration of organism by Albert”s stain From the lesions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Isolation of organism by culture from the lesions.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Rapid diagnosis by Fluoresent antibody technique</a:t>
            </a:r>
          </a:p>
          <a:p>
            <a:pPr marL="338138" indent="-338138"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34180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/>
              <a:t>Differential diagnosis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lnSpc>
                <a:spcPct val="90000"/>
              </a:lnSpc>
              <a:spcBef>
                <a:spcPts val="700"/>
              </a:spcBef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Nasal diphtheria – FB Nose, </a:t>
            </a:r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                                Congenital syphilis</a:t>
            </a:r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Faucial diphtheria- Acute membranous tonsilitis.Moniliasis,IMN.</a:t>
            </a:r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Laryngeal diphtheria—Croup,</a:t>
            </a:r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                                Acute epiglottis</a:t>
            </a:r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                                Retropharyngeal abscess</a:t>
            </a:r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endParaRPr lang="en-US" sz="2800"/>
          </a:p>
          <a:p>
            <a:pPr marL="338138" indent="-338138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520292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/>
              <a:t>Treatment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IN"/>
              <a:t>Principles: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IN"/>
              <a:t>         Antitoxin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IN"/>
              <a:t>         Antibiotics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IN"/>
              <a:t>         Supportive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IN"/>
              <a:t>         Symptomatic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IN"/>
              <a:t>         Management of complications</a:t>
            </a:r>
          </a:p>
        </p:txBody>
      </p:sp>
    </p:spTree>
    <p:extLst>
      <p:ext uri="{BB962C8B-B14F-4D97-AF65-F5344CB8AC3E}">
        <p14:creationId xmlns:p14="http://schemas.microsoft.com/office/powerpoint/2010/main" val="91660460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/>
              <a:t>Antitoxin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  <a:ln/>
        </p:spPr>
        <p:txBody>
          <a:bodyPr/>
          <a:lstStyle/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Pharyngeal / laryngeal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20,000- 40,000 U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Nasopharyngeal 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40,000 – 60,000U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Extensive disease</a:t>
            </a:r>
          </a:p>
          <a:p>
            <a:pPr marL="338138" indent="-338138">
              <a:buFont typeface="Arial" pitchFamily="34" charset="0"/>
              <a:buChar char="•"/>
              <a:tabLst>
                <a:tab pos="338138" algn="l"/>
                <a:tab pos="442913" algn="l"/>
                <a:tab pos="892175" algn="l"/>
                <a:tab pos="1341438" algn="l"/>
                <a:tab pos="1790700" algn="l"/>
                <a:tab pos="2239963" algn="l"/>
                <a:tab pos="2689225" algn="l"/>
                <a:tab pos="3138488" algn="l"/>
                <a:tab pos="3587750" algn="l"/>
                <a:tab pos="4037013" algn="l"/>
                <a:tab pos="4486275" algn="l"/>
                <a:tab pos="4935538" algn="l"/>
                <a:tab pos="5384800" algn="l"/>
                <a:tab pos="5834063" algn="l"/>
                <a:tab pos="6283325" algn="l"/>
                <a:tab pos="6732588" algn="l"/>
                <a:tab pos="7181850" algn="l"/>
                <a:tab pos="7631113" algn="l"/>
                <a:tab pos="8080375" algn="l"/>
                <a:tab pos="8529638" algn="l"/>
                <a:tab pos="8978900" algn="l"/>
              </a:tabLst>
            </a:pPr>
            <a:r>
              <a:rPr lang="en-US"/>
              <a:t>80,000- 1,20,000U</a:t>
            </a:r>
          </a:p>
        </p:txBody>
      </p:sp>
    </p:spTree>
    <p:extLst>
      <p:ext uri="{BB962C8B-B14F-4D97-AF65-F5344CB8AC3E}">
        <p14:creationId xmlns:p14="http://schemas.microsoft.com/office/powerpoint/2010/main" val="2779009810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906</Words>
  <Application>Microsoft Office PowerPoint</Application>
  <PresentationFormat>On-screen Show (4:3)</PresentationFormat>
  <Paragraphs>151</Paragraphs>
  <Slides>28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Diphtheria, Pertussis and Tetanus</vt:lpstr>
      <vt:lpstr>Diphtheria </vt:lpstr>
      <vt:lpstr>Pathology </vt:lpstr>
      <vt:lpstr>Clinical features</vt:lpstr>
      <vt:lpstr>Complications </vt:lpstr>
      <vt:lpstr>Diagnosis </vt:lpstr>
      <vt:lpstr>Differential diagnosis</vt:lpstr>
      <vt:lpstr>Treatment</vt:lpstr>
      <vt:lpstr>Antitoxin</vt:lpstr>
      <vt:lpstr>Antibiotics</vt:lpstr>
      <vt:lpstr>Management of complications</vt:lpstr>
      <vt:lpstr>PowerPoint Presentation</vt:lpstr>
      <vt:lpstr>Whooping cough  Pertussis</vt:lpstr>
      <vt:lpstr>Clinical features</vt:lpstr>
      <vt:lpstr>PowerPoint Presentation</vt:lpstr>
      <vt:lpstr>PowerPoint Presentation</vt:lpstr>
      <vt:lpstr>Complications</vt:lpstr>
      <vt:lpstr>PowerPoint Presentation</vt:lpstr>
      <vt:lpstr>Diagnosis</vt:lpstr>
      <vt:lpstr>Differential diagnosis</vt:lpstr>
      <vt:lpstr>Traetment</vt:lpstr>
      <vt:lpstr>Prevention</vt:lpstr>
      <vt:lpstr>Tetanus </vt:lpstr>
      <vt:lpstr>PowerPoint Presentation</vt:lpstr>
      <vt:lpstr>Clinical manifestation</vt:lpstr>
      <vt:lpstr>PowerPoint Presentation</vt:lpstr>
      <vt:lpstr>Treatment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Diphtheria, Pertussis and Tetanus</dc:title>
  <dc:creator>hp</dc:creator>
  <cp:lastModifiedBy>hp</cp:lastModifiedBy>
  <cp:revision>13</cp:revision>
  <dcterms:created xsi:type="dcterms:W3CDTF">2006-08-16T00:00:00Z</dcterms:created>
  <dcterms:modified xsi:type="dcterms:W3CDTF">2020-04-27T04:39:12Z</dcterms:modified>
</cp:coreProperties>
</file>