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57" r:id="rId24"/>
    <p:sldId id="258" r:id="rId25"/>
    <p:sldId id="259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BC549-DB00-434A-8962-4AA4648BC867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BF1B3-60C1-4658-A168-7B277DD42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4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Diphtheria, Pertussis and Tetanus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Kalyan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Antibiotics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Procaine penicillin: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3- 6 lakhs IM 12</a:t>
            </a:r>
            <a:r>
              <a:rPr lang="en-US" baseline="30000"/>
              <a:t>th</a:t>
            </a:r>
            <a:r>
              <a:rPr lang="en-US"/>
              <a:t> Hrly 14 days (or)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Erythromycin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25 – 30 mg/kg /day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4909273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Management of complications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Myocarditis; Restriction of fluids and salts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Bed rest 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Diuretics . Digoxin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Respiratory obstruction :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Huminified oxygen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Tracheostomy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Neurological complications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NG feeds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Ventilator support</a:t>
            </a:r>
          </a:p>
        </p:txBody>
      </p:sp>
    </p:spTree>
    <p:extLst>
      <p:ext uri="{BB962C8B-B14F-4D97-AF65-F5344CB8AC3E}">
        <p14:creationId xmlns:p14="http://schemas.microsoft.com/office/powerpoint/2010/main" val="242575014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425575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Prevention: Isolation of the case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Disinfection  of articles 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Chemoprophylaxis of close contacts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Erythromycin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          40 -50 mg/kg /day for 7 days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Benzathene penicillin 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           6 – 12 lakhs IM Single dose</a:t>
            </a:r>
          </a:p>
          <a:p>
            <a:pPr marL="338138" indent="-338138"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Active Immunization</a:t>
            </a:r>
          </a:p>
        </p:txBody>
      </p:sp>
    </p:spTree>
    <p:extLst>
      <p:ext uri="{BB962C8B-B14F-4D97-AF65-F5344CB8AC3E}">
        <p14:creationId xmlns:p14="http://schemas.microsoft.com/office/powerpoint/2010/main" val="128904836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/>
              <a:t>Whooping cough </a:t>
            </a:r>
            <a:br>
              <a:rPr lang="en-US" sz="4000"/>
            </a:br>
            <a:r>
              <a:rPr lang="en-US" sz="4000"/>
              <a:t>Pertussis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Epidemiology: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Age incidence : &lt; 4 yr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Mode of infection- Droplet infection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Organism:  Non motile Gm Negative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      bacilllus- Bordetella pertussis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5992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Clinical features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89525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Incubation period: 7 -14 days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Clinical stage 1: Catarrhal stage: Lasts for 7 – 10 days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Most infectuous period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Clinical features :Cough Which become paroxysmal in the later part of this phase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Coryza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With little naso pharyngeal secretions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078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425575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7925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Clinical stage 2 : Paroxysmal Phase: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Laasts for 2- 4 weeks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Severe cough in explossive manner ending with whoop, paroxysms of cough are precipitated by cold air, food , cold liquids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Child appear choked,unable to breathe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Anxious with  suffused face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753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425575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Clinical Stage 3: Convalesent phase: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Lasts for 2- 4 weeks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Frequency  and severity of paroxysms decreases gradually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2498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Complications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1388"/>
          </a:xfrm>
          <a:ln/>
        </p:spPr>
        <p:txBody>
          <a:bodyPr/>
          <a:lstStyle/>
          <a:p>
            <a:pPr marL="338138" indent="-338138">
              <a:lnSpc>
                <a:spcPct val="90000"/>
              </a:lnSpc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Respiratory: Atelectasis, pneumonia,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Bronchiectasis,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 Pneumothorax, 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Subcutaneous emphysema,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Accentuation of dormant TB focus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*Neurological: Convulsions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Encephalopathy</a:t>
            </a:r>
          </a:p>
          <a:p>
            <a:pPr marL="338138" indent="-338138">
              <a:lnSpc>
                <a:spcPct val="90000"/>
              </a:lnSpc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Focal intracranial Hemorrhages</a:t>
            </a:r>
          </a:p>
        </p:txBody>
      </p:sp>
    </p:spTree>
    <p:extLst>
      <p:ext uri="{BB962C8B-B14F-4D97-AF65-F5344CB8AC3E}">
        <p14:creationId xmlns:p14="http://schemas.microsoft.com/office/powerpoint/2010/main" val="71850415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425575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332038"/>
            <a:ext cx="8229600" cy="4525962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GIT; Hernia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Rectal Prolapse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Hemorrhagic: Subconjuctival hemorrhage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Malnutrition</a:t>
            </a:r>
          </a:p>
        </p:txBody>
      </p:sp>
    </p:spTree>
    <p:extLst>
      <p:ext uri="{BB962C8B-B14F-4D97-AF65-F5344CB8AC3E}">
        <p14:creationId xmlns:p14="http://schemas.microsoft.com/office/powerpoint/2010/main" val="187745118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Diagnosis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TLC Elevated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Rapid diagnosis by fluoresent antibody staining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Isolation of organism in cultures</a:t>
            </a:r>
          </a:p>
        </p:txBody>
      </p:sp>
    </p:spTree>
    <p:extLst>
      <p:ext uri="{BB962C8B-B14F-4D97-AF65-F5344CB8AC3E}">
        <p14:creationId xmlns:p14="http://schemas.microsoft.com/office/powerpoint/2010/main" val="51752352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Diphtheria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Epidemiology :             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Organism:</a:t>
            </a:r>
            <a:r>
              <a:rPr lang="en-US"/>
              <a:t> Gram Positive bacillus, Corynebacterium diphtheriae.      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Source of infection</a:t>
            </a:r>
            <a:r>
              <a:rPr lang="en-US"/>
              <a:t>: Secretions and discharge from infected person or carrier.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Portal of entry:</a:t>
            </a:r>
            <a:r>
              <a:rPr lang="en-US"/>
              <a:t> RT, Skin, Conjunctiva</a:t>
            </a:r>
          </a:p>
        </p:txBody>
      </p:sp>
    </p:spTree>
    <p:extLst>
      <p:ext uri="{BB962C8B-B14F-4D97-AF65-F5344CB8AC3E}">
        <p14:creationId xmlns:p14="http://schemas.microsoft.com/office/powerpoint/2010/main" val="5737392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Differential diagnosis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FB in air passages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TB hilar lynphadenitis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Bronchiolitis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Adenovirus infection of RT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2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Traetment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Erythromycin 40- 50 mg/kg/day for 14 days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Bronchodilator therapy by nebulisation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Betamethasone in life thretening states - O.75mg/kg/day</a:t>
            </a:r>
          </a:p>
        </p:txBody>
      </p:sp>
    </p:spTree>
    <p:extLst>
      <p:ext uri="{BB962C8B-B14F-4D97-AF65-F5344CB8AC3E}">
        <p14:creationId xmlns:p14="http://schemas.microsoft.com/office/powerpoint/2010/main" val="415914026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Prevention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Active immunisation: Primary  at 6.10,14 weeks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booster after 1 year of age.</a:t>
            </a:r>
          </a:p>
        </p:txBody>
      </p:sp>
    </p:spTree>
    <p:extLst>
      <p:ext uri="{BB962C8B-B14F-4D97-AF65-F5344CB8AC3E}">
        <p14:creationId xmlns:p14="http://schemas.microsoft.com/office/powerpoint/2010/main" val="230696763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60% of </a:t>
            </a:r>
            <a:r>
              <a:rPr lang="en-US" dirty="0" smtClean="0"/>
              <a:t>tetanus deaths </a:t>
            </a:r>
            <a:r>
              <a:rPr lang="en-US" dirty="0"/>
              <a:t>occur in neonates and children under the age of </a:t>
            </a:r>
            <a:r>
              <a:rPr lang="en-US" dirty="0" smtClean="0"/>
              <a:t>5.</a:t>
            </a:r>
          </a:p>
          <a:p>
            <a:r>
              <a:rPr lang="en-US" dirty="0" smtClean="0"/>
              <a:t>The </a:t>
            </a:r>
            <a:r>
              <a:rPr lang="en-US" dirty="0"/>
              <a:t>World Health Organization has repeatedly </a:t>
            </a:r>
            <a:r>
              <a:rPr lang="en-US" dirty="0" smtClean="0"/>
              <a:t>failed to </a:t>
            </a:r>
            <a:r>
              <a:rPr lang="en-US" dirty="0"/>
              <a:t>meet its deadlines for tetanus elimination and the </a:t>
            </a:r>
            <a:r>
              <a:rPr lang="en-US" dirty="0" smtClean="0"/>
              <a:t>disease remains </a:t>
            </a:r>
            <a:r>
              <a:rPr lang="en-US" dirty="0"/>
              <a:t>an important global health </a:t>
            </a:r>
            <a:r>
              <a:rPr lang="en-US" dirty="0" smtClean="0"/>
              <a:t>concern.</a:t>
            </a:r>
          </a:p>
          <a:p>
            <a:r>
              <a:rPr lang="en-US" dirty="0"/>
              <a:t>The causative agent of tetanus, </a:t>
            </a:r>
            <a:r>
              <a:rPr lang="en-US" i="1" dirty="0"/>
              <a:t>Clostridium </a:t>
            </a:r>
            <a:r>
              <a:rPr lang="en-US" i="1" dirty="0" err="1"/>
              <a:t>tetani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dirty="0" smtClean="0"/>
              <a:t>ubiquitous organism</a:t>
            </a:r>
            <a:r>
              <a:rPr lang="en-US" dirty="0"/>
              <a:t>, present in the soil and in human and </a:t>
            </a:r>
            <a:r>
              <a:rPr lang="en-US" dirty="0" smtClean="0"/>
              <a:t>animal </a:t>
            </a:r>
            <a:r>
              <a:rPr lang="en-US" dirty="0" err="1" smtClean="0"/>
              <a:t>faeces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8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Neonatal tetanus usually arises from contamination </a:t>
            </a:r>
            <a:r>
              <a:rPr lang="en-US" dirty="0" smtClean="0"/>
              <a:t>of the </a:t>
            </a:r>
            <a:r>
              <a:rPr lang="en-US" dirty="0"/>
              <a:t>umbilical stump</a:t>
            </a:r>
            <a:r>
              <a:rPr lang="en-US" dirty="0" smtClean="0"/>
              <a:t>.</a:t>
            </a:r>
          </a:p>
          <a:p>
            <a:r>
              <a:rPr lang="en-US" dirty="0"/>
              <a:t>Even after maternal immunization, the infant is </a:t>
            </a:r>
            <a:r>
              <a:rPr lang="en-US" dirty="0" smtClean="0"/>
              <a:t>still at </a:t>
            </a:r>
            <a:r>
              <a:rPr lang="en-US" dirty="0"/>
              <a:t>risk in many countries, as malaria and HIV reduce </a:t>
            </a:r>
            <a:r>
              <a:rPr lang="en-US" dirty="0" smtClean="0"/>
              <a:t>placental transfer </a:t>
            </a:r>
            <a:r>
              <a:rPr lang="en-US" dirty="0"/>
              <a:t>of protective antibody.</a:t>
            </a:r>
          </a:p>
        </p:txBody>
      </p:sp>
    </p:spTree>
    <p:extLst>
      <p:ext uri="{BB962C8B-B14F-4D97-AF65-F5344CB8AC3E}">
        <p14:creationId xmlns:p14="http://schemas.microsoft.com/office/powerpoint/2010/main" val="3101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manifestation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/>
              <a:t>Tetanus is most often generalized but may also be localized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Incubation period -2 to 14 days</a:t>
            </a:r>
          </a:p>
          <a:p>
            <a:r>
              <a:rPr lang="en-US" dirty="0"/>
              <a:t>In generalized tetanus the presenting symptom in </a:t>
            </a:r>
            <a:r>
              <a:rPr lang="en-US" dirty="0" smtClean="0"/>
              <a:t>about half </a:t>
            </a:r>
            <a:r>
              <a:rPr lang="en-US" dirty="0"/>
              <a:t>of cases is </a:t>
            </a:r>
            <a:r>
              <a:rPr lang="en-US" dirty="0" err="1"/>
              <a:t>trismus</a:t>
            </a:r>
            <a:r>
              <a:rPr lang="en-US" dirty="0"/>
              <a:t> (masseter muscle spasm, or lockjaw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Tetanus </a:t>
            </a:r>
            <a:r>
              <a:rPr lang="en-US" dirty="0"/>
              <a:t>toxin does not </a:t>
            </a:r>
            <a:r>
              <a:rPr lang="en-US" dirty="0" smtClean="0"/>
              <a:t>affect sensory </a:t>
            </a:r>
            <a:r>
              <a:rPr lang="en-US" dirty="0"/>
              <a:t>nerves or cortical function, the patient unfortunately </a:t>
            </a:r>
            <a:r>
              <a:rPr lang="en-US" dirty="0" smtClean="0"/>
              <a:t>remains conscious</a:t>
            </a:r>
            <a:r>
              <a:rPr lang="en-US" dirty="0"/>
              <a:t>, in extreme pain, and in fearful anticipation of the next </a:t>
            </a:r>
            <a:r>
              <a:rPr lang="en-US" dirty="0" smtClean="0"/>
              <a:t>tetanic seizure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Neonatal tetanus, the infantile form of generalized tetanus, </a:t>
            </a:r>
            <a:r>
              <a:rPr lang="en-US" dirty="0" smtClean="0"/>
              <a:t>typically manifests </a:t>
            </a:r>
            <a:r>
              <a:rPr lang="en-US" dirty="0"/>
              <a:t>within 3-12 days of birth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Localized </a:t>
            </a:r>
            <a:r>
              <a:rPr lang="en-US" b="1" dirty="0"/>
              <a:t>tetanus </a:t>
            </a:r>
            <a:r>
              <a:rPr lang="en-US" dirty="0"/>
              <a:t>results in painful spasms of the muscles adjacent </a:t>
            </a:r>
            <a:r>
              <a:rPr lang="en-US" dirty="0" smtClean="0"/>
              <a:t>to the </a:t>
            </a:r>
            <a:r>
              <a:rPr lang="en-US" dirty="0"/>
              <a:t>wound site and may precede generalized tetanus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Results </a:t>
            </a:r>
            <a:r>
              <a:rPr lang="en-US" dirty="0"/>
              <a:t>of routine laboratory studies are usually normal.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Surgical wound excision and </a:t>
            </a:r>
            <a:r>
              <a:rPr lang="en-US" dirty="0" smtClean="0"/>
              <a:t>debridement.</a:t>
            </a:r>
          </a:p>
          <a:p>
            <a:r>
              <a:rPr lang="en-US" dirty="0"/>
              <a:t>Surgery should </a:t>
            </a:r>
            <a:r>
              <a:rPr lang="en-US" dirty="0" smtClean="0"/>
              <a:t>be performed </a:t>
            </a:r>
            <a:r>
              <a:rPr lang="en-US" dirty="0"/>
              <a:t>promptly after administration of human tetanus </a:t>
            </a:r>
            <a:r>
              <a:rPr lang="en-US" dirty="0" smtClean="0"/>
              <a:t>immunoglobulin (TIG</a:t>
            </a:r>
            <a:r>
              <a:rPr lang="en-US" dirty="0"/>
              <a:t>) and antibiotics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Single </a:t>
            </a:r>
            <a:r>
              <a:rPr lang="en-US" dirty="0"/>
              <a:t>intramuscular injection of 500 units of TIG </a:t>
            </a:r>
            <a:r>
              <a:rPr lang="en-US" dirty="0" smtClean="0"/>
              <a:t>to neutralize </a:t>
            </a:r>
            <a:r>
              <a:rPr lang="en-US" dirty="0"/>
              <a:t>systemic tetanus toxin, but total doses as high as 3,000-6,000 </a:t>
            </a:r>
            <a:r>
              <a:rPr lang="en-US" dirty="0" smtClean="0"/>
              <a:t>U are </a:t>
            </a:r>
            <a:r>
              <a:rPr lang="en-US" dirty="0"/>
              <a:t>also recommended</a:t>
            </a:r>
            <a:r>
              <a:rPr lang="en-US" dirty="0" smtClean="0"/>
              <a:t>.</a:t>
            </a:r>
          </a:p>
          <a:p>
            <a:r>
              <a:rPr lang="en-US" dirty="0"/>
              <a:t>Oral (or intravenous) metronidazole (30 mg/kg/day, given at 6 </a:t>
            </a:r>
            <a:r>
              <a:rPr lang="en-US" dirty="0" err="1" smtClean="0"/>
              <a:t>hr</a:t>
            </a:r>
            <a:r>
              <a:rPr lang="en-US" dirty="0" smtClean="0"/>
              <a:t> intervals</a:t>
            </a:r>
            <a:r>
              <a:rPr lang="en-US" dirty="0"/>
              <a:t>; maximum dose, 4 g/day) decreases the number of </a:t>
            </a:r>
            <a:r>
              <a:rPr lang="en-US" dirty="0" smtClean="0"/>
              <a:t>vegetative forms </a:t>
            </a:r>
            <a:r>
              <a:rPr lang="en-US" dirty="0"/>
              <a:t>of C. </a:t>
            </a:r>
            <a:r>
              <a:rPr lang="en-US" dirty="0" err="1"/>
              <a:t>tetani</a:t>
            </a:r>
            <a:r>
              <a:rPr lang="en-US" dirty="0"/>
              <a:t> and is currently considered the antibiotic of choice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Diazepam provides both relaxation and seizure control.</a:t>
            </a:r>
          </a:p>
          <a:p>
            <a:r>
              <a:rPr lang="en-US" dirty="0"/>
              <a:t>The initial dose of 0.1-0.2 mg/kg every 3-6 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 smtClean="0"/>
              <a:t>intravenously.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sz="8000" dirty="0" smtClean="0"/>
              <a:t>    </a:t>
            </a:r>
          </a:p>
          <a:p>
            <a:pPr marL="0" indent="0">
              <a:buNone/>
            </a:pPr>
            <a:r>
              <a:rPr lang="en-US" sz="8000"/>
              <a:t> </a:t>
            </a:r>
            <a:r>
              <a:rPr lang="en-US" sz="8000" smtClean="0"/>
              <a:t>       Thank </a:t>
            </a:r>
            <a:r>
              <a:rPr lang="en-US" sz="8000" dirty="0" smtClean="0"/>
              <a:t>you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318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Pathology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Exotoxin :</a:t>
            </a:r>
            <a:r>
              <a:rPr lang="en-US"/>
              <a:t> A and B.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Local lesions:</a:t>
            </a:r>
            <a:r>
              <a:rPr lang="en-US"/>
              <a:t> Pseudo-membrane formation. 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u="sng"/>
              <a:t>Systemi Effects:</a:t>
            </a:r>
            <a:r>
              <a:rPr lang="en-US"/>
              <a:t> CVS   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            CNS 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                              Renal system.</a:t>
            </a:r>
          </a:p>
        </p:txBody>
      </p:sp>
    </p:spTree>
    <p:extLst>
      <p:ext uri="{BB962C8B-B14F-4D97-AF65-F5344CB8AC3E}">
        <p14:creationId xmlns:p14="http://schemas.microsoft.com/office/powerpoint/2010/main" val="83273981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Clinical features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Incubation period: 2-5 days.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Constitutional symptoms: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Local manifestations:    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        1. Nasal diphtheria;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        2.Faucial diphtheria:     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        3.Laryngotracheal diphtheria: 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        4.Unusual sites;</a:t>
            </a:r>
          </a:p>
        </p:txBody>
      </p:sp>
    </p:spTree>
    <p:extLst>
      <p:ext uri="{BB962C8B-B14F-4D97-AF65-F5344CB8AC3E}">
        <p14:creationId xmlns:p14="http://schemas.microsoft.com/office/powerpoint/2010/main" val="225236647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Complications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Myocarditis: End of 1</a:t>
            </a:r>
            <a:r>
              <a:rPr lang="en-US" baseline="30000"/>
              <a:t>st</a:t>
            </a:r>
            <a:r>
              <a:rPr lang="en-US"/>
              <a:t> week, abdominal pain, vomiting, dyspnea, systemic venous congestion, tachycardia,extrasystoles, thready pulse, soft mufled1st heart sound.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Neurological complications;   palatal palsy, loss of accommodation, polyneuritis.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Renal: oliguria,proteinuria</a:t>
            </a:r>
          </a:p>
        </p:txBody>
      </p:sp>
    </p:spTree>
    <p:extLst>
      <p:ext uri="{BB962C8B-B14F-4D97-AF65-F5344CB8AC3E}">
        <p14:creationId xmlns:p14="http://schemas.microsoft.com/office/powerpoint/2010/main" val="371371176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Diagnosis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Clinical examination,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Demonstration of organism by Albert”s stain From the lesions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Isolation of organism by culture from the lesions.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Rapid diagnosis by Fluoresent antibody technique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418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Differential diagnosis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Nasal diphtheria – FB Nose, 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        Congenital syphilis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Faucial diphtheria- Acute membranous tonsilitis.Moniliasis,IMN.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Laryngeal diphtheria—Croup,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        Acute epiglottis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                               Retropharyngeal abscess</a:t>
            </a: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sz="2800"/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520292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Treatment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Principles: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Antitoxin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Antibiotics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Supportive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Symptomatic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IN"/>
              <a:t>         Management of complications</a:t>
            </a:r>
          </a:p>
        </p:txBody>
      </p:sp>
    </p:spTree>
    <p:extLst>
      <p:ext uri="{BB962C8B-B14F-4D97-AF65-F5344CB8AC3E}">
        <p14:creationId xmlns:p14="http://schemas.microsoft.com/office/powerpoint/2010/main" val="91660460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N"/>
              <a:t>Antitoxin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Pharyngeal / laryngeal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20,000- 40,000 U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Nasopharyngeal 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40,000 – 60,000U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Extensive disease</a:t>
            </a:r>
          </a:p>
          <a:p>
            <a:pPr marL="338138" indent="-338138">
              <a:buFont typeface="Arial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/>
              <a:t>80,000- 1,20,000U</a:t>
            </a:r>
          </a:p>
        </p:txBody>
      </p:sp>
    </p:spTree>
    <p:extLst>
      <p:ext uri="{BB962C8B-B14F-4D97-AF65-F5344CB8AC3E}">
        <p14:creationId xmlns:p14="http://schemas.microsoft.com/office/powerpoint/2010/main" val="277900981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906</Words>
  <Application>Microsoft Office PowerPoint</Application>
  <PresentationFormat>On-screen Show (4:3)</PresentationFormat>
  <Paragraphs>151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Diphtheria, Pertussis and Tetanus</vt:lpstr>
      <vt:lpstr>Diphtheria </vt:lpstr>
      <vt:lpstr>Pathology </vt:lpstr>
      <vt:lpstr>Clinical features</vt:lpstr>
      <vt:lpstr>Complications </vt:lpstr>
      <vt:lpstr>Diagnosis </vt:lpstr>
      <vt:lpstr>Differential diagnosis</vt:lpstr>
      <vt:lpstr>Treatment</vt:lpstr>
      <vt:lpstr>Antitoxin</vt:lpstr>
      <vt:lpstr>Antibiotics</vt:lpstr>
      <vt:lpstr>Management of complications</vt:lpstr>
      <vt:lpstr>PowerPoint Presentation</vt:lpstr>
      <vt:lpstr>Whooping cough  Pertussis</vt:lpstr>
      <vt:lpstr>Clinical features</vt:lpstr>
      <vt:lpstr>PowerPoint Presentation</vt:lpstr>
      <vt:lpstr>PowerPoint Presentation</vt:lpstr>
      <vt:lpstr>Complications</vt:lpstr>
      <vt:lpstr>PowerPoint Presentation</vt:lpstr>
      <vt:lpstr>Diagnosis</vt:lpstr>
      <vt:lpstr>Differential diagnosis</vt:lpstr>
      <vt:lpstr>Traetment</vt:lpstr>
      <vt:lpstr>Prevention</vt:lpstr>
      <vt:lpstr>Tetanus </vt:lpstr>
      <vt:lpstr>PowerPoint Presentation</vt:lpstr>
      <vt:lpstr>Clinical manifestation</vt:lpstr>
      <vt:lpstr>PowerPoint Presentation</vt:lpstr>
      <vt:lpstr>Treatment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Diphtheria, Pertussis and Tetanus</dc:title>
  <dc:creator>hp</dc:creator>
  <cp:lastModifiedBy>hp</cp:lastModifiedBy>
  <cp:revision>13</cp:revision>
  <dcterms:created xsi:type="dcterms:W3CDTF">2006-08-16T00:00:00Z</dcterms:created>
  <dcterms:modified xsi:type="dcterms:W3CDTF">2020-04-27T04:39:12Z</dcterms:modified>
</cp:coreProperties>
</file>